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6858000" cx="9144000"/>
  <p:notesSz cx="6858000" cy="9144000"/>
  <p:embeddedFontLst>
    <p:embeddedFont>
      <p:font typeface="Basic"/>
      <p:regular r:id="rId35"/>
    </p:embeddedFont>
    <p:embeddedFont>
      <p:font typeface="Lobster"/>
      <p:regular r:id="rId36"/>
    </p:embeddedFont>
    <p:embeddedFont>
      <p:font typeface="Montserrat"/>
      <p:regular r:id="rId37"/>
      <p:bold r:id="rId38"/>
      <p:italic r:id="rId39"/>
      <p:boldItalic r:id="rId40"/>
    </p:embeddedFont>
    <p:embeddedFont>
      <p:font typeface="Century Schoolbook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5" roundtripDataSignature="AMtx7mjY8vpVepSQkCL8czgCNfgD4pB5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3.xml"/><Relationship Id="rId42" Type="http://schemas.openxmlformats.org/officeDocument/2006/relationships/font" Target="fonts/CenturySchoolbook-bold.fntdata"/><Relationship Id="rId41" Type="http://schemas.openxmlformats.org/officeDocument/2006/relationships/font" Target="fonts/CenturySchoolbook-regular.fntdata"/><Relationship Id="rId22" Type="http://schemas.openxmlformats.org/officeDocument/2006/relationships/slide" Target="slides/slide15.xml"/><Relationship Id="rId44" Type="http://schemas.openxmlformats.org/officeDocument/2006/relationships/font" Target="fonts/CenturySchoolbook-boldItalic.fntdata"/><Relationship Id="rId21" Type="http://schemas.openxmlformats.org/officeDocument/2006/relationships/slide" Target="slides/slide14.xml"/><Relationship Id="rId43" Type="http://schemas.openxmlformats.org/officeDocument/2006/relationships/font" Target="fonts/CenturySchoolbook-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Basic-regular.fntdata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7.xml"/><Relationship Id="rId36" Type="http://schemas.openxmlformats.org/officeDocument/2006/relationships/font" Target="fonts/Lobster-regular.fntdata"/><Relationship Id="rId17" Type="http://schemas.openxmlformats.org/officeDocument/2006/relationships/slide" Target="slides/slide10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9.xml"/><Relationship Id="rId38" Type="http://schemas.openxmlformats.org/officeDocument/2006/relationships/font" Target="fonts/Montserrat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47b6b1471_5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47b6b1471_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047b6b1471_5_8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47b6b1471_2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47b6b1471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047b6b1471_2_27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47b6b1471_2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47b6b1471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1047b6b1471_2_46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47b6b1471_9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47b6b1471_9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1047b6b1471_9_43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47b6b1471_2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47b6b1471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1047b6b1471_2_3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47b6b1471_2_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47b6b1471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1047b6b1471_2_6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47b6b1471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047b6b147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047b6b1471_0_18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47b6b1471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047b6b147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1047b6b1471_0_23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047b6b1471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047b6b147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1047b6b1471_0_27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47b6b1471_2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47b6b1471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1047b6b1471_2_37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47b6b1471_6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47b6b1471_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1047b6b1471_6_5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47b6b1471_6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047b6b1471_6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1047b6b1471_6_15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47b6b1471_6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47b6b1471_6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1047b6b1471_6_23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body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•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•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•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●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○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 rot="5400000">
            <a:off x="7589043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2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3"/>
          <p:cNvSpPr txBox="1"/>
          <p:nvPr>
            <p:ph idx="11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idx="10" type="dt"/>
          </p:nvPr>
        </p:nvSpPr>
        <p:spPr>
          <a:xfrm rot="5400000">
            <a:off x="7589043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1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2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/>
          <p:nvPr>
            <p:ph idx="10" type="dt"/>
          </p:nvPr>
        </p:nvSpPr>
        <p:spPr>
          <a:xfrm rot="5400000">
            <a:off x="7589043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1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12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0"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 rot="5400000">
            <a:off x="7589043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2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0000"/>
              </a:solidFill>
            </a:endParaRPr>
          </a:p>
        </p:txBody>
      </p:sp>
      <p:sp>
        <p:nvSpPr>
          <p:cNvPr id="14" name="Google Shape;14;p22"/>
          <p:cNvSpPr txBox="1"/>
          <p:nvPr>
            <p:ph idx="11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0"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 rot="5400000">
            <a:off x="7589043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0"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/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6"/>
          <p:cNvSpPr txBox="1"/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26"/>
          <p:cNvSpPr txBox="1"/>
          <p:nvPr>
            <p:ph idx="10" type="dt"/>
          </p:nvPr>
        </p:nvSpPr>
        <p:spPr>
          <a:xfrm rot="5400000">
            <a:off x="7589043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6"/>
          <p:cNvSpPr txBox="1"/>
          <p:nvPr>
            <p:ph idx="11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26"/>
          <p:cNvSpPr txBox="1"/>
          <p:nvPr>
            <p:ph idx="12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30.jpg"/><Relationship Id="rId5" Type="http://schemas.openxmlformats.org/officeDocument/2006/relationships/image" Target="../media/image26.png"/><Relationship Id="rId6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hyperlink" Target="https://docs.google.com/presentation/d/1iv5lSQ3puD-I5pKd94f1aMLUbpWZmwpz/edit?usp=sharing&amp;ouid=105254426701658665722&amp;rtpof=true&amp;sd=true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49.jpg"/><Relationship Id="rId5" Type="http://schemas.openxmlformats.org/officeDocument/2006/relationships/image" Target="../media/image33.jpg"/><Relationship Id="rId6" Type="http://schemas.openxmlformats.org/officeDocument/2006/relationships/image" Target="../media/image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Relationship Id="rId4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Relationship Id="rId4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50.png"/><Relationship Id="rId5" Type="http://schemas.openxmlformats.org/officeDocument/2006/relationships/image" Target="../media/image16.jpg"/><Relationship Id="rId6" Type="http://schemas.openxmlformats.org/officeDocument/2006/relationships/image" Target="../media/image5.jpg"/><Relationship Id="rId7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jpg"/><Relationship Id="rId4" Type="http://schemas.openxmlformats.org/officeDocument/2006/relationships/image" Target="../media/image6.jpg"/><Relationship Id="rId5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Relationship Id="rId4" Type="http://schemas.openxmlformats.org/officeDocument/2006/relationships/image" Target="../media/image45.png"/><Relationship Id="rId5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Relationship Id="rId4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4.jp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1.jpg"/><Relationship Id="rId5" Type="http://schemas.openxmlformats.org/officeDocument/2006/relationships/image" Target="../media/image20.jpg"/><Relationship Id="rId6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2.jpg"/><Relationship Id="rId5" Type="http://schemas.openxmlformats.org/officeDocument/2006/relationships/image" Target="../media/image31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pen dayok.jpg" id="45" name="Google Shape;4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908050"/>
            <a:ext cx="7562850" cy="314166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"/>
          <p:cNvSpPr txBox="1"/>
          <p:nvPr/>
        </p:nvSpPr>
        <p:spPr>
          <a:xfrm>
            <a:off x="-252412" y="4413250"/>
            <a:ext cx="9525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La Proposta Formativa della nostra Scuola Primaria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  Anno Scolastico 2022/2023 </a:t>
            </a:r>
            <a:r>
              <a:rPr b="1" i="0" lang="en-US" sz="2800" u="none" cap="none" strike="noStrik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047b6b1471_5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87164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047b6b1471_5_8"/>
          <p:cNvSpPr/>
          <p:nvPr/>
        </p:nvSpPr>
        <p:spPr>
          <a:xfrm>
            <a:off x="2970300" y="1024050"/>
            <a:ext cx="3203404" cy="5557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DCB13"/>
                </a:solidFill>
                <a:latin typeface="Lobster"/>
              </a:rPr>
              <a:t>Accoglienza</a:t>
            </a:r>
          </a:p>
        </p:txBody>
      </p:sp>
      <p:sp>
        <p:nvSpPr>
          <p:cNvPr id="150" name="Google Shape;150;g1047b6b1471_5_8"/>
          <p:cNvSpPr/>
          <p:nvPr/>
        </p:nvSpPr>
        <p:spPr>
          <a:xfrm>
            <a:off x="229900" y="1908142"/>
            <a:ext cx="5212391" cy="3634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Lobster"/>
              </a:rPr>
              <a:t>Raccordo con Infanzia</a:t>
            </a:r>
          </a:p>
        </p:txBody>
      </p:sp>
      <p:sp>
        <p:nvSpPr>
          <p:cNvPr id="151" name="Google Shape;151;g1047b6b1471_5_8"/>
          <p:cNvSpPr/>
          <p:nvPr/>
        </p:nvSpPr>
        <p:spPr>
          <a:xfrm>
            <a:off x="229900" y="4405475"/>
            <a:ext cx="6600609" cy="29996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B0F0"/>
                </a:solidFill>
                <a:latin typeface="Lobster"/>
              </a:rPr>
              <a:t>Raccordo con Secondaria</a:t>
            </a:r>
          </a:p>
        </p:txBody>
      </p:sp>
      <p:pic>
        <p:nvPicPr>
          <p:cNvPr id="152" name="Google Shape;152;g1047b6b1471_5_8"/>
          <p:cNvPicPr preferRelativeResize="0"/>
          <p:nvPr/>
        </p:nvPicPr>
        <p:blipFill rotWithShape="1">
          <a:blip r:embed="rId4">
            <a:alphaModFix/>
          </a:blip>
          <a:srcRect b="0" l="14610" r="0" t="0"/>
          <a:stretch/>
        </p:blipFill>
        <p:spPr>
          <a:xfrm>
            <a:off x="5754826" y="1742950"/>
            <a:ext cx="3084698" cy="166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1047b6b1471_5_8"/>
          <p:cNvSpPr txBox="1"/>
          <p:nvPr/>
        </p:nvSpPr>
        <p:spPr>
          <a:xfrm>
            <a:off x="697000" y="4808975"/>
            <a:ext cx="66006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/>
              <a:t>Ministage     Lezioni con i professori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g1047b6b1471_5_8"/>
          <p:cNvPicPr preferRelativeResize="0"/>
          <p:nvPr/>
        </p:nvPicPr>
        <p:blipFill rotWithShape="1">
          <a:blip r:embed="rId5">
            <a:alphaModFix/>
          </a:blip>
          <a:srcRect b="14152" l="4788" r="5193" t="12592"/>
          <a:stretch/>
        </p:blipFill>
        <p:spPr>
          <a:xfrm>
            <a:off x="697000" y="2416125"/>
            <a:ext cx="4085501" cy="166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047b6b1471_5_8"/>
          <p:cNvSpPr/>
          <p:nvPr/>
        </p:nvSpPr>
        <p:spPr>
          <a:xfrm>
            <a:off x="229900" y="5854188"/>
            <a:ext cx="4738573" cy="363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Lobster"/>
              </a:rPr>
              <a:t>Verticalizzazione :</a:t>
            </a:r>
          </a:p>
        </p:txBody>
      </p:sp>
      <p:sp>
        <p:nvSpPr>
          <p:cNvPr id="156" name="Google Shape;156;g1047b6b1471_5_8"/>
          <p:cNvSpPr/>
          <p:nvPr/>
        </p:nvSpPr>
        <p:spPr>
          <a:xfrm>
            <a:off x="5049575" y="3553025"/>
            <a:ext cx="1569400" cy="3634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Lobster"/>
              </a:rPr>
              <a:t>Tutor</a:t>
            </a:r>
          </a:p>
        </p:txBody>
      </p:sp>
      <p:sp>
        <p:nvSpPr>
          <p:cNvPr id="157" name="Google Shape;157;g1047b6b1471_5_8"/>
          <p:cNvSpPr txBox="1"/>
          <p:nvPr/>
        </p:nvSpPr>
        <p:spPr>
          <a:xfrm>
            <a:off x="5368750" y="5889725"/>
            <a:ext cx="273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maestri per un giorno</a:t>
            </a:r>
            <a:endParaRPr b="1" sz="1800"/>
          </a:p>
        </p:txBody>
      </p:sp>
      <p:pic>
        <p:nvPicPr>
          <p:cNvPr id="158" name="Google Shape;158;g1047b6b1471_5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8125" y="3656725"/>
            <a:ext cx="1953469" cy="179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047b6b1471_2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047b6b1471_2_27"/>
          <p:cNvSpPr txBox="1"/>
          <p:nvPr/>
        </p:nvSpPr>
        <p:spPr>
          <a:xfrm>
            <a:off x="2490450" y="2806400"/>
            <a:ext cx="3642600" cy="118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1047b6b1471_2_27"/>
          <p:cNvSpPr/>
          <p:nvPr/>
        </p:nvSpPr>
        <p:spPr>
          <a:xfrm>
            <a:off x="1974800" y="2769250"/>
            <a:ext cx="5194393" cy="1263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DCB13"/>
                </a:solidFill>
                <a:latin typeface="Lobster"/>
              </a:rPr>
              <a:t>Accompagnamento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1047b6b1471_2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87164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047b6b1471_2_46">
            <a:hlinkClick r:id="rId4"/>
          </p:cNvPr>
          <p:cNvSpPr/>
          <p:nvPr/>
        </p:nvSpPr>
        <p:spPr>
          <a:xfrm>
            <a:off x="667948" y="1134050"/>
            <a:ext cx="5192346" cy="722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DCB13"/>
                </a:solidFill>
                <a:latin typeface="Lobster"/>
              </a:rPr>
              <a:t>Star bene all'aperto</a:t>
            </a:r>
          </a:p>
        </p:txBody>
      </p:sp>
      <p:sp>
        <p:nvSpPr>
          <p:cNvPr id="174" name="Google Shape;174;g1047b6b1471_2_46"/>
          <p:cNvSpPr/>
          <p:nvPr/>
        </p:nvSpPr>
        <p:spPr>
          <a:xfrm>
            <a:off x="6650125" y="1271662"/>
            <a:ext cx="1816839" cy="551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Lobster"/>
              </a:rPr>
              <a:t>Rescur</a:t>
            </a:r>
          </a:p>
        </p:txBody>
      </p:sp>
      <p:sp>
        <p:nvSpPr>
          <p:cNvPr id="175" name="Google Shape;175;g1047b6b1471_2_46"/>
          <p:cNvSpPr/>
          <p:nvPr/>
        </p:nvSpPr>
        <p:spPr>
          <a:xfrm>
            <a:off x="649025" y="2175700"/>
            <a:ext cx="3840904" cy="7189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Lobster"/>
              </a:rPr>
              <a:t>Insieme si può</a:t>
            </a:r>
          </a:p>
        </p:txBody>
      </p:sp>
      <p:sp>
        <p:nvSpPr>
          <p:cNvPr id="176" name="Google Shape;176;g1047b6b1471_2_46"/>
          <p:cNvSpPr/>
          <p:nvPr/>
        </p:nvSpPr>
        <p:spPr>
          <a:xfrm>
            <a:off x="519200" y="3353775"/>
            <a:ext cx="4780649" cy="7189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A86E8"/>
                </a:solidFill>
                <a:latin typeface="Lobster"/>
              </a:rPr>
              <a:t>Rally matematico</a:t>
            </a:r>
          </a:p>
        </p:txBody>
      </p:sp>
      <p:sp>
        <p:nvSpPr>
          <p:cNvPr id="177" name="Google Shape;177;g1047b6b1471_2_46"/>
          <p:cNvSpPr/>
          <p:nvPr/>
        </p:nvSpPr>
        <p:spPr>
          <a:xfrm>
            <a:off x="519200" y="4811850"/>
            <a:ext cx="1854705" cy="7189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FFFF"/>
                </a:solidFill>
                <a:latin typeface="Lobster"/>
              </a:rPr>
              <a:t>Coding</a:t>
            </a:r>
          </a:p>
        </p:txBody>
      </p:sp>
      <p:sp>
        <p:nvSpPr>
          <p:cNvPr id="178" name="Google Shape;178;g1047b6b1471_2_46"/>
          <p:cNvSpPr/>
          <p:nvPr/>
        </p:nvSpPr>
        <p:spPr>
          <a:xfrm>
            <a:off x="5956475" y="3824050"/>
            <a:ext cx="870899" cy="55068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Lobster"/>
              </a:rPr>
              <a:t>Clil</a:t>
            </a:r>
          </a:p>
        </p:txBody>
      </p:sp>
      <p:sp>
        <p:nvSpPr>
          <p:cNvPr id="179" name="Google Shape;179;g1047b6b1471_2_46"/>
          <p:cNvSpPr/>
          <p:nvPr/>
        </p:nvSpPr>
        <p:spPr>
          <a:xfrm>
            <a:off x="3557100" y="5049725"/>
            <a:ext cx="5312138" cy="722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Lobster"/>
              </a:rPr>
              <a:t>Starter - Cambridge</a:t>
            </a:r>
          </a:p>
        </p:txBody>
      </p:sp>
      <p:pic>
        <p:nvPicPr>
          <p:cNvPr id="180" name="Google Shape;180;g1047b6b1471_2_46"/>
          <p:cNvPicPr preferRelativeResize="0"/>
          <p:nvPr/>
        </p:nvPicPr>
        <p:blipFill rotWithShape="1">
          <a:blip r:embed="rId5">
            <a:alphaModFix/>
          </a:blip>
          <a:srcRect b="23472" l="28870" r="55417" t="39909"/>
          <a:stretch/>
        </p:blipFill>
        <p:spPr>
          <a:xfrm>
            <a:off x="5956475" y="2069062"/>
            <a:ext cx="1151093" cy="1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047b6b1471_2_46"/>
          <p:cNvPicPr preferRelativeResize="0"/>
          <p:nvPr/>
        </p:nvPicPr>
        <p:blipFill rotWithShape="1">
          <a:blip r:embed="rId6">
            <a:alphaModFix/>
          </a:blip>
          <a:srcRect b="15361" l="45836" r="42132" t="52025"/>
          <a:stretch/>
        </p:blipFill>
        <p:spPr>
          <a:xfrm>
            <a:off x="7358975" y="2070662"/>
            <a:ext cx="1267502" cy="1932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047b6b1471_2_46"/>
          <p:cNvSpPr/>
          <p:nvPr/>
        </p:nvSpPr>
        <p:spPr>
          <a:xfrm>
            <a:off x="6405125" y="2348850"/>
            <a:ext cx="367200" cy="372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1047b6b1471_2_46"/>
          <p:cNvSpPr/>
          <p:nvPr/>
        </p:nvSpPr>
        <p:spPr>
          <a:xfrm>
            <a:off x="7538600" y="2454800"/>
            <a:ext cx="414900" cy="4398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47b6b1471_9_43"/>
          <p:cNvSpPr/>
          <p:nvPr/>
        </p:nvSpPr>
        <p:spPr>
          <a:xfrm>
            <a:off x="1453050" y="1202275"/>
            <a:ext cx="5109043" cy="54708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A64D79"/>
                </a:solidFill>
                <a:latin typeface="Lobster"/>
              </a:rPr>
              <a:t>Uscite sul territorio</a:t>
            </a:r>
          </a:p>
        </p:txBody>
      </p:sp>
      <p:pic>
        <p:nvPicPr>
          <p:cNvPr id="190" name="Google Shape;190;g1047b6b1471_9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871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047b6b1471_9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05162"/>
            <a:ext cx="4400438" cy="440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1047b6b1471_9_43"/>
          <p:cNvPicPr preferRelativeResize="0"/>
          <p:nvPr/>
        </p:nvPicPr>
        <p:blipFill rotWithShape="1">
          <a:blip r:embed="rId5">
            <a:alphaModFix/>
          </a:blip>
          <a:srcRect b="27341" l="0" r="0" t="0"/>
          <a:stretch/>
        </p:blipFill>
        <p:spPr>
          <a:xfrm>
            <a:off x="4705250" y="2223403"/>
            <a:ext cx="2475225" cy="319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1047b6b1471_9_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2875" y="2831193"/>
            <a:ext cx="1658726" cy="3200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1047b6b1471_2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047b6b1471_2_32"/>
          <p:cNvSpPr txBox="1"/>
          <p:nvPr/>
        </p:nvSpPr>
        <p:spPr>
          <a:xfrm>
            <a:off x="2684375" y="2996925"/>
            <a:ext cx="3235800" cy="154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047b6b1471_2_32"/>
          <p:cNvSpPr/>
          <p:nvPr/>
        </p:nvSpPr>
        <p:spPr>
          <a:xfrm>
            <a:off x="2326825" y="3409675"/>
            <a:ext cx="5078751" cy="7189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DCB13"/>
                </a:solidFill>
                <a:latin typeface="Lobster"/>
              </a:rPr>
              <a:t>Apertura al mondo</a:t>
            </a:r>
          </a:p>
        </p:txBody>
      </p:sp>
      <p:sp>
        <p:nvSpPr>
          <p:cNvPr id="202" name="Google Shape;202;g1047b6b1471_2_32"/>
          <p:cNvSpPr txBox="1"/>
          <p:nvPr/>
        </p:nvSpPr>
        <p:spPr>
          <a:xfrm>
            <a:off x="615250" y="2099000"/>
            <a:ext cx="3347700" cy="52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Pronti per la nuova avventura?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1047b6b1471_2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8716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1047b6b1471_2_60"/>
          <p:cNvSpPr/>
          <p:nvPr/>
        </p:nvSpPr>
        <p:spPr>
          <a:xfrm>
            <a:off x="740425" y="1684226"/>
            <a:ext cx="2622174" cy="5498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Lobster"/>
              </a:rPr>
              <a:t>Kids action</a:t>
            </a:r>
          </a:p>
        </p:txBody>
      </p:sp>
      <p:sp>
        <p:nvSpPr>
          <p:cNvPr id="210" name="Google Shape;210;g1047b6b1471_2_60"/>
          <p:cNvSpPr/>
          <p:nvPr/>
        </p:nvSpPr>
        <p:spPr>
          <a:xfrm>
            <a:off x="942650" y="2894225"/>
            <a:ext cx="5912352" cy="722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99FCE"/>
                </a:solidFill>
                <a:latin typeface="Lobster"/>
              </a:rPr>
              <a:t>Progetti dedicati alla salute</a:t>
            </a:r>
          </a:p>
        </p:txBody>
      </p:sp>
      <p:sp>
        <p:nvSpPr>
          <p:cNvPr id="211" name="Google Shape;211;g1047b6b1471_2_60"/>
          <p:cNvSpPr/>
          <p:nvPr/>
        </p:nvSpPr>
        <p:spPr>
          <a:xfrm>
            <a:off x="4998075" y="3863127"/>
            <a:ext cx="2878203" cy="640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Lobster"/>
              </a:rPr>
              <a:t>Fast Heroes</a:t>
            </a:r>
          </a:p>
        </p:txBody>
      </p:sp>
      <p:sp>
        <p:nvSpPr>
          <p:cNvPr id="212" name="Google Shape;212;g1047b6b1471_2_60"/>
          <p:cNvSpPr/>
          <p:nvPr/>
        </p:nvSpPr>
        <p:spPr>
          <a:xfrm>
            <a:off x="4663950" y="1294525"/>
            <a:ext cx="3813366" cy="7189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DCB13"/>
                </a:solidFill>
                <a:latin typeface="Lobster"/>
              </a:rPr>
              <a:t>Cyberbullismo</a:t>
            </a:r>
          </a:p>
        </p:txBody>
      </p:sp>
      <p:sp>
        <p:nvSpPr>
          <p:cNvPr id="213" name="Google Shape;213;g1047b6b1471_2_60"/>
          <p:cNvSpPr/>
          <p:nvPr/>
        </p:nvSpPr>
        <p:spPr>
          <a:xfrm>
            <a:off x="740425" y="4834900"/>
            <a:ext cx="4430637" cy="69649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99FCE"/>
                </a:solidFill>
                <a:latin typeface="Lobster"/>
              </a:rPr>
              <a:t>Giornate "dedicate" :</a:t>
            </a:r>
          </a:p>
        </p:txBody>
      </p:sp>
      <p:sp>
        <p:nvSpPr>
          <p:cNvPr id="214" name="Google Shape;214;g1047b6b1471_2_60"/>
          <p:cNvSpPr/>
          <p:nvPr/>
        </p:nvSpPr>
        <p:spPr>
          <a:xfrm>
            <a:off x="2004075" y="5636875"/>
            <a:ext cx="6655739" cy="3753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99FCE"/>
                </a:solidFill>
                <a:latin typeface="Lobster"/>
              </a:rPr>
              <a:t>gentilezza, musica, pi greco, giornate della memoria...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"/>
          <p:cNvSpPr txBox="1"/>
          <p:nvPr/>
        </p:nvSpPr>
        <p:spPr>
          <a:xfrm>
            <a:off x="827087" y="1371600"/>
            <a:ext cx="7848600" cy="1878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Riserviamo un’attenzione particolare agli speciali bisogni educativi. 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00"/>
              <a:buFont typeface="Noto Sans Symbols"/>
              <a:buChar char="✓"/>
            </a:pPr>
            <a:r>
              <a:rPr b="1" i="0" lang="en-US" sz="22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  Alunni diversamente abili</a:t>
            </a:r>
            <a:r>
              <a:rPr b="1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Nel rispetto della normativa vigente, accogliamo e includiamo gli alunni diversamente abili come arricchimento  per l’intera comunità Scolastica. </a:t>
            </a:r>
            <a:endParaRPr/>
          </a:p>
        </p:txBody>
      </p:sp>
      <p:sp>
        <p:nvSpPr>
          <p:cNvPr id="220" name="Google Shape;220;p5"/>
          <p:cNvSpPr txBox="1"/>
          <p:nvPr/>
        </p:nvSpPr>
        <p:spPr>
          <a:xfrm>
            <a:off x="838200" y="3352800"/>
            <a:ext cx="7704137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00"/>
              <a:buFont typeface="Noto Sans Symbols"/>
              <a:buChar char="✓"/>
            </a:pPr>
            <a:r>
              <a:rPr b="1" i="0" lang="en-US" sz="22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Alunni con situazioni familiari di particolare complessità o con specifici problemi di salute.</a:t>
            </a:r>
            <a:r>
              <a:rPr b="0" i="0" lang="en-US" sz="22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Seguiamo ogni situazione di disagio attraverso il rapporto diretto con le famiglie e, ove necessario, con gli enti esterni alla scuola coinvolti.</a:t>
            </a:r>
            <a:endParaRPr/>
          </a:p>
        </p:txBody>
      </p:sp>
      <p:sp>
        <p:nvSpPr>
          <p:cNvPr id="221" name="Google Shape;221;p5"/>
          <p:cNvSpPr txBox="1"/>
          <p:nvPr/>
        </p:nvSpPr>
        <p:spPr>
          <a:xfrm>
            <a:off x="838200" y="4876800"/>
            <a:ext cx="7843837" cy="1262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00"/>
              <a:buFont typeface="Noto Sans Symbols"/>
              <a:buChar char="✓"/>
            </a:pPr>
            <a:r>
              <a:rPr b="1" i="0" lang="en-US" sz="22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 Alunni che provengono da nazioni diverse</a:t>
            </a:r>
            <a:r>
              <a:rPr b="1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Attraverso la Commissione Intercultura, curiamo l'accoglienza e l'inserimento nelle classi degli alunni provenienti da paesi stranieri, secondo le indicazioni previste dal Protocollo d’Accoglienza.</a:t>
            </a:r>
            <a:endParaRPr/>
          </a:p>
        </p:txBody>
      </p:sp>
      <p:pic>
        <p:nvPicPr>
          <p:cNvPr descr="banda 2.jpg" id="222" name="Google Shape;22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9144000" cy="9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mboscrive.jpg" id="227" name="Google Shape;22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1050" y="1228725"/>
            <a:ext cx="1270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87" y="0"/>
            <a:ext cx="9144000" cy="89693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"/>
          <p:cNvSpPr txBox="1"/>
          <p:nvPr/>
        </p:nvSpPr>
        <p:spPr>
          <a:xfrm>
            <a:off x="2767012" y="1244600"/>
            <a:ext cx="363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00B0F0"/>
                </a:solidFill>
                <a:latin typeface="Lobster"/>
                <a:ea typeface="Lobster"/>
                <a:cs typeface="Lobster"/>
                <a:sym typeface="Lobster"/>
              </a:rPr>
              <a:t>LA NOSTRA GIORNATA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612775" y="2181225"/>
            <a:ext cx="8166100" cy="4310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INGRESSO e INIZIO LEZIONE</a:t>
            </a: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08:30  accoglienza ( a causa dell’emergenza sanitaria per  l’anno scolastico  2021/22 gli ingressi sono scaglionati )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INTERVALLO BREVE</a:t>
            </a: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10:30 -10:45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LEZIONE</a:t>
            </a: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10.45 -12:30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INTERVALLO LUNGO </a:t>
            </a: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13:30 -14:30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LEZIONE</a:t>
            </a: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14:30 -16:30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USCITA</a:t>
            </a: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:16:30 ( a causa dell’emergenza sanitaria per  l’anno scolastico  2021/22 le  uscite sono  scaglionate 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/>
          <p:nvPr/>
        </p:nvSpPr>
        <p:spPr>
          <a:xfrm>
            <a:off x="1654975" y="963612"/>
            <a:ext cx="5834100" cy="649200"/>
          </a:xfrm>
          <a:prstGeom prst="roundRect">
            <a:avLst>
              <a:gd fmla="val 16667" name="adj"/>
            </a:avLst>
          </a:prstGeom>
          <a:solidFill>
            <a:srgbClr val="0AC1E6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None/>
            </a:pPr>
            <a:r>
              <a:rPr b="1" i="0" lang="en-US" sz="18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DISCIPLINE </a:t>
            </a:r>
            <a:r>
              <a:rPr i="0" lang="en-US" sz="18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b="1" i="0" lang="en-US" sz="180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NOSTRA PROPOSTA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b="1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prevista revisione)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468300" y="1700197"/>
            <a:ext cx="2448000" cy="822300"/>
          </a:xfrm>
          <a:prstGeom prst="roundRect">
            <a:avLst>
              <a:gd fmla="val 16667" name="adj"/>
            </a:avLst>
          </a:prstGeom>
          <a:solidFill>
            <a:srgbClr val="0AC1E6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Area linguistico-artistico-espressiva</a:t>
            </a:r>
            <a:endParaRPr/>
          </a:p>
        </p:txBody>
      </p:sp>
      <p:sp>
        <p:nvSpPr>
          <p:cNvPr id="237" name="Google Shape;237;p9"/>
          <p:cNvSpPr/>
          <p:nvPr/>
        </p:nvSpPr>
        <p:spPr>
          <a:xfrm>
            <a:off x="699212" y="2787662"/>
            <a:ext cx="1936800" cy="4239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Italiano      8</a:t>
            </a:r>
            <a:r>
              <a:rPr b="1" i="0" lang="en-US" sz="1800" u="non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5288" y="3339237"/>
            <a:ext cx="1944600" cy="4317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Inglese      3  </a:t>
            </a:r>
            <a:endParaRPr/>
          </a:p>
        </p:txBody>
      </p:sp>
      <p:sp>
        <p:nvSpPr>
          <p:cNvPr id="239" name="Google Shape;239;p9"/>
          <p:cNvSpPr/>
          <p:nvPr/>
        </p:nvSpPr>
        <p:spPr>
          <a:xfrm>
            <a:off x="695287" y="3896512"/>
            <a:ext cx="1944600" cy="3603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Musica      1     </a:t>
            </a:r>
            <a:endParaRPr/>
          </a:p>
        </p:txBody>
      </p:sp>
      <p:sp>
        <p:nvSpPr>
          <p:cNvPr id="240" name="Google Shape;240;p9"/>
          <p:cNvSpPr/>
          <p:nvPr/>
        </p:nvSpPr>
        <p:spPr>
          <a:xfrm>
            <a:off x="695325" y="4441850"/>
            <a:ext cx="1944600" cy="5748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Arte e      2   immagine  </a:t>
            </a:r>
            <a:endParaRPr/>
          </a:p>
        </p:txBody>
      </p:sp>
      <p:sp>
        <p:nvSpPr>
          <p:cNvPr id="241" name="Google Shape;241;p9"/>
          <p:cNvSpPr/>
          <p:nvPr/>
        </p:nvSpPr>
        <p:spPr>
          <a:xfrm>
            <a:off x="3406775" y="4597375"/>
            <a:ext cx="1970100" cy="6921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Scienze motorie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  sportive    2   </a:t>
            </a:r>
            <a:endParaRPr/>
          </a:p>
        </p:txBody>
      </p:sp>
      <p:sp>
        <p:nvSpPr>
          <p:cNvPr id="242" name="Google Shape;242;p9"/>
          <p:cNvSpPr/>
          <p:nvPr/>
        </p:nvSpPr>
        <p:spPr>
          <a:xfrm>
            <a:off x="3173400" y="1690673"/>
            <a:ext cx="2663700" cy="822300"/>
          </a:xfrm>
          <a:prstGeom prst="roundRect">
            <a:avLst>
              <a:gd fmla="val 16667" name="adj"/>
            </a:avLst>
          </a:prstGeom>
          <a:solidFill>
            <a:srgbClr val="0AC1E6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Area matematico-scientifico-tecnologica</a:t>
            </a:r>
            <a:endParaRPr/>
          </a:p>
        </p:txBody>
      </p:sp>
      <p:sp>
        <p:nvSpPr>
          <p:cNvPr id="243" name="Google Shape;243;p9"/>
          <p:cNvSpPr/>
          <p:nvPr/>
        </p:nvSpPr>
        <p:spPr>
          <a:xfrm>
            <a:off x="6108700" y="1671623"/>
            <a:ext cx="2592300" cy="822300"/>
          </a:xfrm>
          <a:prstGeom prst="roundRect">
            <a:avLst>
              <a:gd fmla="val 16667" name="adj"/>
            </a:avLst>
          </a:prstGeom>
          <a:solidFill>
            <a:srgbClr val="0AC1E6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Area storico-geografica</a:t>
            </a:r>
            <a:endParaRPr/>
          </a:p>
        </p:txBody>
      </p:sp>
      <p:sp>
        <p:nvSpPr>
          <p:cNvPr id="244" name="Google Shape;244;p9"/>
          <p:cNvSpPr/>
          <p:nvPr/>
        </p:nvSpPr>
        <p:spPr>
          <a:xfrm>
            <a:off x="3384562" y="2702299"/>
            <a:ext cx="2014500" cy="4476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Matematica  7  </a:t>
            </a:r>
            <a:endParaRPr/>
          </a:p>
        </p:txBody>
      </p:sp>
      <p:sp>
        <p:nvSpPr>
          <p:cNvPr id="245" name="Google Shape;245;p9"/>
          <p:cNvSpPr/>
          <p:nvPr/>
        </p:nvSpPr>
        <p:spPr>
          <a:xfrm>
            <a:off x="3384538" y="3339287"/>
            <a:ext cx="2014500" cy="4317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Scienze      2   </a:t>
            </a:r>
            <a:endParaRPr/>
          </a:p>
        </p:txBody>
      </p:sp>
      <p:sp>
        <p:nvSpPr>
          <p:cNvPr id="246" name="Google Shape;246;p9"/>
          <p:cNvSpPr/>
          <p:nvPr/>
        </p:nvSpPr>
        <p:spPr>
          <a:xfrm>
            <a:off x="3384550" y="3876650"/>
            <a:ext cx="2014500" cy="5652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Tecnologia   1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  Informatica  </a:t>
            </a:r>
            <a:r>
              <a:rPr b="1" i="0" lang="en-US" sz="1800" u="non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</a:t>
            </a:r>
            <a:endParaRPr/>
          </a:p>
        </p:txBody>
      </p:sp>
      <p:sp>
        <p:nvSpPr>
          <p:cNvPr id="247" name="Google Shape;247;p9"/>
          <p:cNvSpPr/>
          <p:nvPr/>
        </p:nvSpPr>
        <p:spPr>
          <a:xfrm>
            <a:off x="6370675" y="2622462"/>
            <a:ext cx="1800300" cy="4269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Storia     2   </a:t>
            </a:r>
            <a:endParaRPr/>
          </a:p>
        </p:txBody>
      </p:sp>
      <p:sp>
        <p:nvSpPr>
          <p:cNvPr id="248" name="Google Shape;248;p9"/>
          <p:cNvSpPr/>
          <p:nvPr/>
        </p:nvSpPr>
        <p:spPr>
          <a:xfrm>
            <a:off x="6370637" y="3194062"/>
            <a:ext cx="1800300" cy="4317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Geografia   1  </a:t>
            </a:r>
            <a:endParaRPr/>
          </a:p>
        </p:txBody>
      </p:sp>
      <p:cxnSp>
        <p:nvCxnSpPr>
          <p:cNvPr id="249" name="Google Shape;249;p9"/>
          <p:cNvCxnSpPr/>
          <p:nvPr/>
        </p:nvCxnSpPr>
        <p:spPr>
          <a:xfrm>
            <a:off x="1763712" y="1268412"/>
            <a:ext cx="0" cy="288925"/>
          </a:xfrm>
          <a:prstGeom prst="straightConnector1">
            <a:avLst/>
          </a:prstGeom>
          <a:noFill/>
          <a:ln cap="flat" cmpd="sng" w="28575">
            <a:solidFill>
              <a:srgbClr val="BDBDBD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250" name="Google Shape;250;p9"/>
          <p:cNvCxnSpPr/>
          <p:nvPr/>
        </p:nvCxnSpPr>
        <p:spPr>
          <a:xfrm>
            <a:off x="6516687" y="1268412"/>
            <a:ext cx="0" cy="360362"/>
          </a:xfrm>
          <a:prstGeom prst="straightConnector1">
            <a:avLst/>
          </a:prstGeom>
          <a:noFill/>
          <a:ln cap="flat" cmpd="sng" w="12700">
            <a:solidFill>
              <a:srgbClr val="BDBDBD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51" name="Google Shape;251;p9"/>
          <p:cNvSpPr/>
          <p:nvPr/>
        </p:nvSpPr>
        <p:spPr>
          <a:xfrm>
            <a:off x="6215062" y="5943600"/>
            <a:ext cx="2378075" cy="6477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25400">
            <a:solidFill>
              <a:srgbClr val="A2A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Religione /Attività  Alternativa       </a:t>
            </a:r>
            <a:r>
              <a:rPr b="0" i="0" lang="en-US" sz="1800" u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</a:t>
            </a:r>
            <a:r>
              <a:rPr b="0" i="0" lang="en-US" sz="1800" u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endParaRPr/>
          </a:p>
        </p:txBody>
      </p:sp>
      <p:pic>
        <p:nvPicPr>
          <p:cNvPr descr="bimbabanco.jpg" id="252" name="Google Shape;2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6037" y="3770312"/>
            <a:ext cx="2016125" cy="15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 txBox="1"/>
          <p:nvPr/>
        </p:nvSpPr>
        <p:spPr>
          <a:xfrm>
            <a:off x="395287" y="5805487"/>
            <a:ext cx="5713412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b="1" i="0" lang="en-US" sz="180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previsto inoltre un percorso  di Educazione Civica che  comprende tematiche riguardanti Affettivit</a:t>
            </a:r>
            <a:r>
              <a:rPr b="1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à</a:t>
            </a:r>
            <a:r>
              <a:rPr b="1" i="0" lang="en-US" sz="180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; Salute; Ambiente; Cittadinanza; Alimentazione.</a:t>
            </a:r>
            <a:endParaRPr/>
          </a:p>
        </p:txBody>
      </p:sp>
      <p:pic>
        <p:nvPicPr>
          <p:cNvPr id="254" name="Google Shape;2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0637"/>
            <a:ext cx="9144000" cy="89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 txBox="1"/>
          <p:nvPr/>
        </p:nvSpPr>
        <p:spPr>
          <a:xfrm>
            <a:off x="182562" y="1374775"/>
            <a:ext cx="8785225" cy="49355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"/>
              <a:buFont typeface="Arial"/>
              <a:buNone/>
            </a:pPr>
            <a:r>
              <a:t/>
            </a:r>
            <a:endParaRPr b="1" i="0" sz="2000" u="non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"/>
              <a:buFont typeface="Arial"/>
              <a:buNone/>
            </a:pPr>
            <a:r>
              <a:t/>
            </a:r>
            <a:endParaRPr b="1" i="0" sz="2000" u="none">
              <a:solidFill>
                <a:srgbClr val="99CC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"/>
              <a:buFont typeface="Arial"/>
              <a:buChar char="•"/>
            </a:pPr>
            <a:r>
              <a:rPr b="1" i="0" lang="en-US" sz="200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ASSICURAZIONE INFORTUNI E  RCA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000" u="sng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(obbligatoria</a:t>
            </a:r>
            <a:r>
              <a:rPr b="0" i="0" lang="en-US" sz="2000" u="sng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b="0" i="0" lang="en-US" sz="2000" u="non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quota annuale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0" lang="en-US" sz="200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€ 9,00</a:t>
            </a:r>
            <a:endParaRPr b="0" i="0" sz="1400" u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200"/>
              <a:buFont typeface="Arial"/>
              <a:buChar char="•"/>
            </a:pPr>
            <a:r>
              <a:rPr b="0" i="0" lang="en-US" sz="2000" u="none">
                <a:solidFill>
                  <a:srgbClr val="99CC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000" u="none">
                <a:solidFill>
                  <a:srgbClr val="99CC00"/>
                </a:solidFill>
                <a:latin typeface="Arial"/>
                <a:ea typeface="Arial"/>
                <a:cs typeface="Arial"/>
                <a:sym typeface="Arial"/>
              </a:rPr>
              <a:t>DIARIO SCOLASTICO: </a:t>
            </a:r>
            <a:r>
              <a:rPr b="1" i="0" lang="en-US" sz="2000" u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-US" sz="2000" u="sng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obbligatorio</a:t>
            </a:r>
            <a:r>
              <a:rPr b="1" i="0" lang="en-US" sz="2000" u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1" i="0" lang="en-US" sz="200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€ 3,50</a:t>
            </a:r>
            <a:endParaRPr b="0" i="0" sz="1400" u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200"/>
              <a:buFont typeface="Arial"/>
              <a:buChar char="•"/>
            </a:pPr>
            <a:r>
              <a:rPr b="1" i="0" lang="en-US" sz="2000" u="none">
                <a:solidFill>
                  <a:srgbClr val="99CC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rgbClr val="99CC00"/>
                </a:solidFill>
                <a:latin typeface="Arial"/>
                <a:ea typeface="Arial"/>
                <a:cs typeface="Arial"/>
                <a:sym typeface="Arial"/>
              </a:rPr>
              <a:t>QUOTA DI € 20 </a:t>
            </a:r>
            <a:r>
              <a:rPr b="1" i="0" lang="en-US" sz="2000" u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( contributo volontario) </a:t>
            </a: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prevista  per l’ampliamento  </a:t>
            </a:r>
            <a:endParaRPr b="0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dell’Offerta Formativa a.s. 202</a:t>
            </a:r>
            <a:r>
              <a:rPr b="1" lang="en-US" sz="2000">
                <a:solidFill>
                  <a:srgbClr val="7F7F7F"/>
                </a:solidFill>
              </a:rPr>
              <a:t>2</a:t>
            </a: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b="1" lang="en-US" sz="2000">
                <a:solidFill>
                  <a:srgbClr val="7F7F7F"/>
                </a:solidFill>
              </a:rPr>
              <a:t>3</a:t>
            </a: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( detraibile con causale   “Erogazione liberale per l’ampliamento  dell’offerta formativa)    </a:t>
            </a:r>
            <a:endParaRPr b="1" i="0" sz="20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rgbClr val="BDCB13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•</a:t>
            </a:r>
            <a:r>
              <a:rPr b="1" lang="en-US" sz="1800">
                <a:solidFill>
                  <a:srgbClr val="BDCB13"/>
                </a:solidFill>
              </a:rPr>
              <a:t>Quota di € 50,00 ( contributo obbligatorio</a:t>
            </a:r>
            <a:r>
              <a:rPr b="1" lang="en-US" sz="1800">
                <a:solidFill>
                  <a:srgbClr val="99CC00"/>
                </a:solidFill>
              </a:rPr>
              <a:t>) </a:t>
            </a:r>
            <a:r>
              <a:rPr b="1" lang="en-US" sz="1800">
                <a:solidFill>
                  <a:srgbClr val="7F7F7F"/>
                </a:solidFill>
              </a:rPr>
              <a:t>prevista per ogni anno di iscrizione alla classe Montessori (detraibile con causale “Erogazione liberale per l’ampliamento dell’offerta formativa)     </a:t>
            </a:r>
            <a:endParaRPr b="1" sz="18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"/>
              <a:buFont typeface="Arial"/>
              <a:buChar char="•"/>
            </a:pPr>
            <a:r>
              <a:rPr b="1" i="0" lang="en-US" sz="2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>
              <a:solidFill>
                <a:srgbClr val="0000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>
              <a:solidFill>
                <a:srgbClr val="0000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>
              <a:solidFill>
                <a:srgbClr val="8559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b="0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2529750" y="912812"/>
            <a:ext cx="35274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INFORMAZIONI  UTILI      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descr="banda 2.jpg" id="261" name="Google Shape;2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50850"/>
            <a:ext cx="9144000" cy="9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/>
          <p:nvPr/>
        </p:nvSpPr>
        <p:spPr>
          <a:xfrm>
            <a:off x="4451350" y="2762250"/>
            <a:ext cx="4210050" cy="504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PRIMARIA STURZO e Plesso Montessori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rgbClr val="299FC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 txBox="1"/>
          <p:nvPr/>
        </p:nvSpPr>
        <p:spPr>
          <a:xfrm>
            <a:off x="98425" y="2733675"/>
            <a:ext cx="367982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PRIMARIA DUCA  DEGLI ABRUZZI</a:t>
            </a:r>
            <a:endParaRPr/>
          </a:p>
        </p:txBody>
      </p:sp>
      <p:sp>
        <p:nvSpPr>
          <p:cNvPr id="53" name="Google Shape;53;p2"/>
          <p:cNvSpPr txBox="1"/>
          <p:nvPr/>
        </p:nvSpPr>
        <p:spPr>
          <a:xfrm>
            <a:off x="-41275" y="1617662"/>
            <a:ext cx="2808287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L’ISTITUTO</a:t>
            </a:r>
            <a:endParaRPr/>
          </a:p>
        </p:txBody>
      </p:sp>
      <p:sp>
        <p:nvSpPr>
          <p:cNvPr id="54" name="Google Shape;54;p2"/>
          <p:cNvSpPr txBox="1"/>
          <p:nvPr/>
        </p:nvSpPr>
        <p:spPr>
          <a:xfrm>
            <a:off x="2768600" y="1490662"/>
            <a:ext cx="62484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È sorto nel 2013 a seguito della riorganizzazione delle istituzioni scolastiche del territorio comunale  e al suo interno comprende una scuola dell’infanzia , una scuola secondaria di 1 grado  e due scuole primarie:</a:t>
            </a:r>
            <a:endParaRPr/>
          </a:p>
        </p:txBody>
      </p:sp>
      <p:pic>
        <p:nvPicPr>
          <p:cNvPr descr="banda 2.jpg" id="55" name="Google Shape;5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1300"/>
            <a:ext cx="9144000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"/>
          <p:cNvSpPr/>
          <p:nvPr/>
        </p:nvSpPr>
        <p:spPr>
          <a:xfrm>
            <a:off x="5097462" y="3092450"/>
            <a:ext cx="2414587" cy="1479550"/>
          </a:xfrm>
          <a:prstGeom prst="roundRect">
            <a:avLst>
              <a:gd fmla="val 16667" name="adj"/>
            </a:avLst>
          </a:prstGeom>
          <a:solidFill>
            <a:srgbClr val="D5FC79">
              <a:alpha val="81568"/>
            </a:srgbClr>
          </a:solidFill>
          <a:ln cap="flat" cmpd="sng" w="25400">
            <a:solidFill>
              <a:srgbClr val="DFDFD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oto%20Sturzo_diario" id="57" name="Google Shape;5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8750" y="3206750"/>
            <a:ext cx="2132012" cy="12509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"/>
          <p:cNvSpPr/>
          <p:nvPr/>
        </p:nvSpPr>
        <p:spPr>
          <a:xfrm>
            <a:off x="854075" y="3103562"/>
            <a:ext cx="2417762" cy="1477962"/>
          </a:xfrm>
          <a:prstGeom prst="roundRect">
            <a:avLst>
              <a:gd fmla="val 16667" name="adj"/>
            </a:avLst>
          </a:prstGeom>
          <a:solidFill>
            <a:srgbClr val="D5FC79">
              <a:alpha val="81568"/>
            </a:srgbClr>
          </a:solidFill>
          <a:ln cap="flat" cmpd="sng" w="25400">
            <a:solidFill>
              <a:srgbClr val="DFDFD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450" y="3173412"/>
            <a:ext cx="2019300" cy="13176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/>
          <p:nvPr/>
        </p:nvSpPr>
        <p:spPr>
          <a:xfrm>
            <a:off x="862012" y="5156200"/>
            <a:ext cx="2409825" cy="1476375"/>
          </a:xfrm>
          <a:prstGeom prst="roundRect">
            <a:avLst>
              <a:gd fmla="val 16667" name="adj"/>
            </a:avLst>
          </a:prstGeom>
          <a:solidFill>
            <a:srgbClr val="D5FC79">
              <a:alpha val="81568"/>
            </a:srgbClr>
          </a:solidFill>
          <a:ln cap="flat" cmpd="sng" w="25400">
            <a:solidFill>
              <a:srgbClr val="DFDFD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7750" y="5268912"/>
            <a:ext cx="2030412" cy="124936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/>
        </p:nvSpPr>
        <p:spPr>
          <a:xfrm>
            <a:off x="98425" y="4686300"/>
            <a:ext cx="367982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SECONDARIA “L. MURATORI”</a:t>
            </a: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5097462" y="5156200"/>
            <a:ext cx="2417762" cy="1474787"/>
          </a:xfrm>
          <a:prstGeom prst="roundRect">
            <a:avLst>
              <a:gd fmla="val 16667" name="adj"/>
            </a:avLst>
          </a:prstGeom>
          <a:solidFill>
            <a:srgbClr val="D5FC79">
              <a:alpha val="81568"/>
            </a:srgbClr>
          </a:solidFill>
          <a:ln cap="flat" cmpd="sng" w="25400">
            <a:solidFill>
              <a:srgbClr val="DFDFD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-20180615-WA0001.jpg" id="64" name="Google Shape;6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48275" y="5268912"/>
            <a:ext cx="2122487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4102100" y="4713287"/>
            <a:ext cx="4692650" cy="411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SCUOLA DELL’INFANZIA DI VIA COLOMBO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glia per.jpg" id="266" name="Google Shape;26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825" y="2402245"/>
            <a:ext cx="4217775" cy="2957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da 2.jpg" id="267" name="Google Shape;26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28600"/>
            <a:ext cx="9144000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o pers.jpg" id="268" name="Google Shape;26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1999" y="3282625"/>
            <a:ext cx="4217776" cy="30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1"/>
          <p:cNvSpPr txBox="1"/>
          <p:nvPr/>
        </p:nvSpPr>
        <p:spPr>
          <a:xfrm>
            <a:off x="108000" y="1130300"/>
            <a:ext cx="8928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700" lvl="0" marL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"/>
              <a:buChar char="•"/>
            </a:pPr>
            <a:r>
              <a:rPr b="1" lang="en-US" sz="2000">
                <a:solidFill>
                  <a:srgbClr val="99CC00"/>
                </a:solidFill>
              </a:rPr>
              <a:t>MAGLIETTA DELLA SCUOLA</a:t>
            </a:r>
            <a:r>
              <a:rPr lang="en-US" sz="2000">
                <a:solidFill>
                  <a:srgbClr val="99CC00"/>
                </a:solidFill>
              </a:rPr>
              <a:t> </a:t>
            </a:r>
            <a:r>
              <a:rPr b="1" lang="en-US" sz="2000" u="sng">
                <a:solidFill>
                  <a:schemeClr val="accent4"/>
                </a:solidFill>
              </a:rPr>
              <a:t>(obbligatoria )  </a:t>
            </a:r>
            <a:r>
              <a:rPr lang="en-US" sz="2000">
                <a:solidFill>
                  <a:srgbClr val="92D050"/>
                </a:solidFill>
              </a:rPr>
              <a:t>€ 5,00-10,00</a:t>
            </a:r>
            <a:r>
              <a:rPr lang="en-US" sz="2000">
                <a:solidFill>
                  <a:srgbClr val="99CC00"/>
                </a:solidFill>
              </a:rPr>
              <a:t>;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99CC00"/>
                </a:solidFill>
              </a:rPr>
              <a:t>  </a:t>
            </a:r>
            <a:r>
              <a:rPr b="1"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 verranno  acquistate direttamente dal Comitato dei genitori dell’Istituto).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a 2.jpg" id="274" name="Google Shape;27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9144000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11862"/>
            <a:ext cx="8839200" cy="107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00" y="2258125"/>
            <a:ext cx="9115425" cy="20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2"/>
          <p:cNvSpPr txBox="1"/>
          <p:nvPr/>
        </p:nvSpPr>
        <p:spPr>
          <a:xfrm>
            <a:off x="751975" y="4261453"/>
            <a:ext cx="67215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"/>
              <a:buFont typeface="Arial"/>
              <a:buChar char="•"/>
            </a:pPr>
            <a:r>
              <a:rPr b="1" i="0" lang="en-US" sz="200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FORMAZIONE</a:t>
            </a:r>
            <a:r>
              <a:rPr b="1" i="0" lang="en-US" sz="2000" u="none">
                <a:solidFill>
                  <a:srgbClr val="99CC00"/>
                </a:solidFill>
                <a:latin typeface="Arial"/>
                <a:ea typeface="Arial"/>
                <a:cs typeface="Arial"/>
                <a:sym typeface="Arial"/>
              </a:rPr>
              <a:t> CLASSI: 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settembre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"/>
              <a:buFont typeface="Arial"/>
              <a:buChar char="•"/>
            </a:pPr>
            <a:r>
              <a:rPr b="1" i="0" lang="en-US" sz="200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LIBRI  DI TESTO </a:t>
            </a:r>
            <a:r>
              <a:rPr b="1" i="0" lang="en-US" sz="2000" u="none">
                <a:solidFill>
                  <a:srgbClr val="99CC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cedole librarie gratuite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200"/>
              <a:buFont typeface="Arial"/>
              <a:buChar char="•"/>
            </a:pPr>
            <a:r>
              <a:rPr b="1" i="0" lang="en-US" sz="2000" u="none">
                <a:solidFill>
                  <a:srgbClr val="99CC00"/>
                </a:solidFill>
                <a:latin typeface="Arial"/>
                <a:ea typeface="Arial"/>
                <a:cs typeface="Arial"/>
                <a:sym typeface="Arial"/>
              </a:rPr>
              <a:t>PIANO TRIENNALE OFFERTA FORMATIVA  (P.T</a:t>
            </a:r>
            <a:r>
              <a:rPr b="1" i="0" lang="en-US" sz="2000" u="none">
                <a:solidFill>
                  <a:srgbClr val="99CC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i="0" lang="en-US" sz="2000" u="none">
                <a:solidFill>
                  <a:srgbClr val="99CC00"/>
                </a:solidFill>
                <a:latin typeface="Arial"/>
                <a:ea typeface="Arial"/>
                <a:cs typeface="Arial"/>
                <a:sym typeface="Arial"/>
              </a:rPr>
              <a:t>O.F.)</a:t>
            </a:r>
            <a:endParaRPr b="1" i="0" sz="2000" u="sng">
              <a:solidFill>
                <a:srgbClr val="99CC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consultabile sul sito:  https://</a:t>
            </a:r>
            <a:r>
              <a:rPr b="1" i="1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www.icsviadavinci.edu.it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91600" cy="64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a 2.jpg" id="287" name="Google Shape;28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9144000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64312" y="2116137"/>
            <a:ext cx="2008187" cy="28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 txBox="1"/>
          <p:nvPr/>
        </p:nvSpPr>
        <p:spPr>
          <a:xfrm>
            <a:off x="427025" y="1860550"/>
            <a:ext cx="6137400" cy="2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LA SCUOLA OFFRE UN SERVIZIO DI SUPPORTO ALLE FAMIGLIE PER LE ISCRIZIONI ALLA SCUOLA DELL’OBBLIGO  PER L’ANNO SCOLASTICO A.S. 202</a:t>
            </a:r>
            <a:r>
              <a:rPr b="1" lang="en-US" sz="2000">
                <a:solidFill>
                  <a:srgbClr val="00B0F0"/>
                </a:solidFill>
              </a:rPr>
              <a:t>2</a:t>
            </a: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b="1" lang="en-US" sz="2000">
                <a:solidFill>
                  <a:srgbClr val="00B0F0"/>
                </a:solidFill>
              </a:rPr>
              <a:t>3</a:t>
            </a:r>
            <a:endParaRPr b="1" sz="2000">
              <a:solidFill>
                <a:srgbClr val="00B0F0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(PREVIO APPUNTAMENTO )</a:t>
            </a:r>
            <a:r>
              <a:rPr b="1" lang="en-US" sz="2000">
                <a:solidFill>
                  <a:srgbClr val="00B0F0"/>
                </a:solidFill>
              </a:rPr>
              <a:t>                                                                  </a:t>
            </a:r>
            <a:r>
              <a:rPr b="1" lang="en-US" sz="3500">
                <a:solidFill>
                  <a:srgbClr val="00B0F0"/>
                </a:solidFill>
              </a:rPr>
              <a:t> </a:t>
            </a:r>
            <a:endParaRPr b="1" i="0" sz="35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g1047b6b1471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9144000" cy="654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pen dayok.jpg" id="300" name="Google Shape;30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325" y="374650"/>
            <a:ext cx="641985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1"/>
          <p:cNvSpPr txBox="1"/>
          <p:nvPr/>
        </p:nvSpPr>
        <p:spPr>
          <a:xfrm>
            <a:off x="3352800" y="4318000"/>
            <a:ext cx="3657600" cy="178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ISTITUTO COMPRENSIVO  STATALE 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 Via L. Da Vinci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Via L. Da Vinci, 34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20010 Cornaredo (MI)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C.F. 93546640157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Tel 0293263512/513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MIIC8FK00P@istruzione.it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MIIC8FK00P@pec.istruzione.it  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icsviadavinci.gov.it</a:t>
            </a:r>
            <a:endParaRPr/>
          </a:p>
        </p:txBody>
      </p:sp>
      <p:sp>
        <p:nvSpPr>
          <p:cNvPr id="302" name="Google Shape;302;p21"/>
          <p:cNvSpPr txBox="1"/>
          <p:nvPr/>
        </p:nvSpPr>
        <p:spPr>
          <a:xfrm rot="-1200000">
            <a:off x="1054100" y="2784475"/>
            <a:ext cx="5562600" cy="134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Basic"/>
              <a:buNone/>
            </a:pPr>
            <a:r>
              <a:rPr b="1" i="0" lang="en-US" sz="3200" u="none">
                <a:solidFill>
                  <a:srgbClr val="00B050"/>
                </a:solidFill>
                <a:latin typeface="Basic"/>
                <a:ea typeface="Basic"/>
                <a:cs typeface="Basic"/>
                <a:sym typeface="Basic"/>
              </a:rPr>
              <a:t>GRAZIE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>
              <a:solidFill>
                <a:srgbClr val="00B050"/>
              </a:solidFill>
              <a:latin typeface="Basic"/>
              <a:ea typeface="Basic"/>
              <a:cs typeface="Basic"/>
              <a:sym typeface="Bas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Basic"/>
              <a:buNone/>
            </a:pPr>
            <a:r>
              <a:rPr b="1" i="0" lang="en-US" sz="3200" u="none">
                <a:solidFill>
                  <a:srgbClr val="00B050"/>
                </a:solidFill>
                <a:latin typeface="Basic"/>
                <a:ea typeface="Basic"/>
                <a:cs typeface="Basic"/>
                <a:sym typeface="Basic"/>
              </a:rPr>
              <a:t>VI ASPETTIAMO 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/>
          <p:nvPr/>
        </p:nvSpPr>
        <p:spPr>
          <a:xfrm>
            <a:off x="457200" y="2057400"/>
            <a:ext cx="8358187" cy="4494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Diritto al successo formativo: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"/>
              <a:buFont typeface="Noto Sans Symbols"/>
              <a:buChar char="❑"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Promozione del benessere e del successo scolastico e alfabetizzazione degli alunni  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   stranieri;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"/>
              <a:buFont typeface="Noto Sans Symbols"/>
              <a:buChar char="❑"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Potenziamento delle competenze linguistiche anche in riferimento alla   lingua inglese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"/>
              <a:buFont typeface="Noto Sans Symbols"/>
              <a:buChar char="❑"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Potenziamento delle competenze matematiche-logiche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"/>
              <a:buFont typeface="Noto Sans Symbols"/>
              <a:buChar char="❑"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Potenziamento delle competenze creativo-espressive-musicali	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Educazione alla socialità e alla convivenza civile:</a:t>
            </a:r>
            <a:r>
              <a:rPr b="1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"/>
              <a:buFont typeface="Noto Sans Symbols"/>
              <a:buChar char="❑"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Sviluppo delle competenze in materia di educazione civica, attraverso la valorizzazione dell’educazione interculturale, alla pace e alla educazione alla legalità 	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Educazione alla salute e allo sport.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"/>
              <a:buFont typeface="Noto Sans Symbols"/>
              <a:buChar char="❑"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Potenziamento delle competenze motorie.</a:t>
            </a:r>
            <a:r>
              <a:rPr b="0" i="0" lang="en-US" sz="1800" u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/>
          </a:p>
        </p:txBody>
      </p:sp>
      <p:sp>
        <p:nvSpPr>
          <p:cNvPr id="71" name="Google Shape;71;p6"/>
          <p:cNvSpPr txBox="1"/>
          <p:nvPr/>
        </p:nvSpPr>
        <p:spPr>
          <a:xfrm>
            <a:off x="533400" y="1371600"/>
            <a:ext cx="6715125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L’attività progettuale si sviluppa in aree  coerenti con gli obiettivi formativi strategici. </a:t>
            </a:r>
            <a:endParaRPr/>
          </a:p>
        </p:txBody>
      </p:sp>
      <p:pic>
        <p:nvPicPr>
          <p:cNvPr descr="banda 2.jpg" id="72" name="Google Shape;7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9144000" cy="9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/>
          <p:nvPr/>
        </p:nvSpPr>
        <p:spPr>
          <a:xfrm>
            <a:off x="381000" y="1519237"/>
            <a:ext cx="8221662" cy="461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I laboratori didattici offrono agli alunni l’opportunità di:</a:t>
            </a:r>
            <a:endParaRPr/>
          </a:p>
        </p:txBody>
      </p:sp>
      <p:sp>
        <p:nvSpPr>
          <p:cNvPr id="78" name="Google Shape;78;p7"/>
          <p:cNvSpPr txBox="1"/>
          <p:nvPr/>
        </p:nvSpPr>
        <p:spPr>
          <a:xfrm>
            <a:off x="284200" y="1873250"/>
            <a:ext cx="8786700" cy="41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lavorare in gruppo  </a:t>
            </a:r>
            <a:r>
              <a:rPr b="0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 modo da favorire la cooperazione, il confronto e l’alternanza dei ruoli;</a:t>
            </a:r>
            <a:endParaRPr b="0" i="0" sz="20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formulare ipotesi, </a:t>
            </a:r>
            <a:r>
              <a:rPr b="0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risolvere problemi e trovare soluzioni adeguate</a:t>
            </a:r>
            <a:r>
              <a:rPr b="1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b="1" i="0" sz="20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b="1" i="0" lang="en-US" sz="22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comprendere i principi </a:t>
            </a:r>
            <a:r>
              <a:rPr b="0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fondamentali delle conoscenze;</a:t>
            </a:r>
            <a:endParaRPr b="0" i="0" sz="20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b="1" i="0" lang="en-US" sz="22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sviluppare e comprendere </a:t>
            </a:r>
            <a:r>
              <a:rPr b="0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attraverso l’esperienza diretta e la guida dei docenti;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concepire se stessi come soggetti </a:t>
            </a:r>
            <a:r>
              <a:rPr b="0" i="0" lang="en-US" sz="20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attivi capaci di intervenire sulla realtà per  modificarla e migliorarla</a:t>
            </a: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dex.jpg" id="79" name="Google Shape;7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20000">
            <a:off x="8123237" y="6024562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da 2.jpg" id="80" name="Google Shape;8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28600"/>
            <a:ext cx="9144000" cy="9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1047b6b1471_2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871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1047b6b1471_2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400" y="1024043"/>
            <a:ext cx="455295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1047b6b1471_2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053400"/>
            <a:ext cx="4033019" cy="15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1047b6b1471_2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7925" y="2951700"/>
            <a:ext cx="4876725" cy="15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1047b6b1471_2_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300" y="4311375"/>
            <a:ext cx="4227750" cy="20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9k=" id="95" name="Google Shape;95;p3"/>
          <p:cNvSpPr txBox="1"/>
          <p:nvPr/>
        </p:nvSpPr>
        <p:spPr>
          <a:xfrm>
            <a:off x="3976687" y="3000375"/>
            <a:ext cx="1190625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2Q==" id="96" name="Google Shape;96;p3"/>
          <p:cNvSpPr txBox="1"/>
          <p:nvPr/>
        </p:nvSpPr>
        <p:spPr>
          <a:xfrm>
            <a:off x="3348037" y="1989137"/>
            <a:ext cx="2314575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457200" y="1341437"/>
            <a:ext cx="8382000" cy="2862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9FCE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299FCE"/>
                </a:solidFill>
                <a:latin typeface="Arial"/>
                <a:ea typeface="Arial"/>
                <a:cs typeface="Arial"/>
                <a:sym typeface="Arial"/>
              </a:rPr>
              <a:t>PIANO TRIENNALE DELL’OFFERTA FORMATIVA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B13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BDCB13"/>
                </a:solidFill>
                <a:latin typeface="Arial"/>
                <a:ea typeface="Arial"/>
                <a:cs typeface="Arial"/>
                <a:sym typeface="Arial"/>
              </a:rPr>
              <a:t>predisposto ai sensi dell’art.1 – comma 1 della Legge 107 del 15/07/2015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None/>
            </a:pPr>
            <a:r>
              <a:rPr b="1" i="0" lang="en-US" sz="2400" u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 txBox="1"/>
          <p:nvPr/>
        </p:nvSpPr>
        <p:spPr>
          <a:xfrm>
            <a:off x="2339975" y="2133600"/>
            <a:ext cx="46085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Comic Sans MS"/>
              <a:buNone/>
            </a:pPr>
            <a:r>
              <a:rPr b="1" i="0" lang="en-US" sz="3200" u="none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468312" y="2819400"/>
            <a:ext cx="6694487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 piano è il documento fondamentale costitutivo dell’identità culturale e progettuale delle istituzioni scolastiche ed esplicita la progettazione curricolare, extracurricolare, educativa e organizzativa che le singole scuole adottano nell’ambito della loro autonomia. Può essere rivisto annualmente per tener conto di eventuali modifiche che si rendessero necessarie</a:t>
            </a:r>
            <a:r>
              <a:rPr b="0" i="0" lang="en-US" sz="18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  In “Scuole in chiaro”</a:t>
            </a:r>
            <a:endParaRPr/>
          </a:p>
        </p:txBody>
      </p:sp>
      <p:pic>
        <p:nvPicPr>
          <p:cNvPr descr="banda 2.jpg"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9144000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52283841scuola" id="101" name="Google Shape;10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4387" y="4868862"/>
            <a:ext cx="1731962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917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2401125" y="3138725"/>
            <a:ext cx="4486200" cy="139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2356613" y="3138725"/>
            <a:ext cx="4297394" cy="718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DCB13"/>
                </a:solidFill>
                <a:latin typeface="Lobster"/>
              </a:rPr>
              <a:t>Accoglienza</a:t>
            </a:r>
          </a:p>
        </p:txBody>
      </p:sp>
      <p:sp>
        <p:nvSpPr>
          <p:cNvPr id="105" name="Google Shape;105;p3"/>
          <p:cNvSpPr txBox="1"/>
          <p:nvPr/>
        </p:nvSpPr>
        <p:spPr>
          <a:xfrm>
            <a:off x="398375" y="5824750"/>
            <a:ext cx="8347200" cy="954300"/>
          </a:xfrm>
          <a:prstGeom prst="rect">
            <a:avLst/>
          </a:prstGeom>
          <a:noFill/>
          <a:ln cap="flat" cmpd="sng" w="28575">
            <a:solidFill>
              <a:srgbClr val="99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/>
              <a:t>Nel mese di settembre i bambini delle classi prime  saranno invitati ogni giorno a scegliere tra tre laboratori: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47b6b1471_6_5"/>
          <p:cNvSpPr/>
          <p:nvPr/>
        </p:nvSpPr>
        <p:spPr>
          <a:xfrm>
            <a:off x="152400" y="1097600"/>
            <a:ext cx="6122737" cy="5490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Lobster"/>
              </a:rPr>
              <a:t>Laboratorio linguistico - espressivo</a:t>
            </a:r>
          </a:p>
        </p:txBody>
      </p:sp>
      <p:pic>
        <p:nvPicPr>
          <p:cNvPr id="112" name="Google Shape;112;g1047b6b1471_6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871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047b6b1471_6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6450" y="3886663"/>
            <a:ext cx="1760175" cy="286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047b6b1471_6_5"/>
          <p:cNvPicPr preferRelativeResize="0"/>
          <p:nvPr/>
        </p:nvPicPr>
        <p:blipFill rotWithShape="1">
          <a:blip r:embed="rId5">
            <a:alphaModFix/>
          </a:blip>
          <a:srcRect b="0" l="10857" r="0" t="3390"/>
          <a:stretch/>
        </p:blipFill>
        <p:spPr>
          <a:xfrm>
            <a:off x="4392025" y="1623375"/>
            <a:ext cx="4470051" cy="20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047b6b1471_6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7050" y="4772950"/>
            <a:ext cx="3330125" cy="205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047b6b1471_6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050" y="1704848"/>
            <a:ext cx="3611275" cy="300990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047b6b1471_6_5"/>
          <p:cNvSpPr/>
          <p:nvPr/>
        </p:nvSpPr>
        <p:spPr>
          <a:xfrm>
            <a:off x="6533750" y="3518175"/>
            <a:ext cx="802800" cy="10701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1047b6b1471_6_5"/>
          <p:cNvSpPr/>
          <p:nvPr/>
        </p:nvSpPr>
        <p:spPr>
          <a:xfrm>
            <a:off x="5265050" y="4277375"/>
            <a:ext cx="1268700" cy="141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47b6b1471_6_15"/>
          <p:cNvSpPr/>
          <p:nvPr/>
        </p:nvSpPr>
        <p:spPr>
          <a:xfrm>
            <a:off x="354650" y="1215125"/>
            <a:ext cx="4830231" cy="718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99FCE"/>
                </a:solidFill>
                <a:latin typeface="Lobster"/>
              </a:rPr>
              <a:t>Laboratorio matematico</a:t>
            </a:r>
          </a:p>
        </p:txBody>
      </p:sp>
      <p:pic>
        <p:nvPicPr>
          <p:cNvPr id="125" name="Google Shape;125;g1047b6b1471_6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871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047b6b1471_6_15"/>
          <p:cNvPicPr preferRelativeResize="0"/>
          <p:nvPr/>
        </p:nvPicPr>
        <p:blipFill rotWithShape="1">
          <a:blip r:embed="rId4">
            <a:alphaModFix/>
          </a:blip>
          <a:srcRect b="7902" l="0" r="26729" t="0"/>
          <a:stretch/>
        </p:blipFill>
        <p:spPr>
          <a:xfrm>
            <a:off x="152400" y="2125124"/>
            <a:ext cx="3543200" cy="37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047b6b1471_6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8800" y="3083300"/>
            <a:ext cx="3343650" cy="353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047b6b1471_6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4025" y="1024051"/>
            <a:ext cx="1812201" cy="195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1047b6b1471_6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87164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047b6b1471_6_23"/>
          <p:cNvSpPr/>
          <p:nvPr/>
        </p:nvSpPr>
        <p:spPr>
          <a:xfrm>
            <a:off x="1783450" y="1192875"/>
            <a:ext cx="5429017" cy="67756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Lobster"/>
              </a:rPr>
              <a:t>Laboratorio creativo</a:t>
            </a:r>
          </a:p>
        </p:txBody>
      </p:sp>
      <p:pic>
        <p:nvPicPr>
          <p:cNvPr id="136" name="Google Shape;136;g1047b6b1471_6_23"/>
          <p:cNvPicPr preferRelativeResize="0"/>
          <p:nvPr/>
        </p:nvPicPr>
        <p:blipFill rotWithShape="1">
          <a:blip r:embed="rId4">
            <a:alphaModFix/>
          </a:blip>
          <a:srcRect b="18066" l="0" r="0" t="0"/>
          <a:stretch/>
        </p:blipFill>
        <p:spPr>
          <a:xfrm>
            <a:off x="273125" y="3951375"/>
            <a:ext cx="2261476" cy="262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1047b6b1471_6_23"/>
          <p:cNvPicPr preferRelativeResize="0"/>
          <p:nvPr/>
        </p:nvPicPr>
        <p:blipFill rotWithShape="1">
          <a:blip r:embed="rId5">
            <a:alphaModFix/>
          </a:blip>
          <a:srcRect b="33038" l="11777" r="0" t="0"/>
          <a:stretch/>
        </p:blipFill>
        <p:spPr>
          <a:xfrm>
            <a:off x="273125" y="2052700"/>
            <a:ext cx="2261473" cy="17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047b6b1471_6_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3851" y="2022838"/>
            <a:ext cx="2809657" cy="468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047b6b1471_6_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5908" y="2022838"/>
            <a:ext cx="2809657" cy="46827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047b6b1471_6_23"/>
          <p:cNvSpPr/>
          <p:nvPr/>
        </p:nvSpPr>
        <p:spPr>
          <a:xfrm>
            <a:off x="1488125" y="4683138"/>
            <a:ext cx="1130400" cy="1156500"/>
          </a:xfrm>
          <a:prstGeom prst="star5">
            <a:avLst>
              <a:gd fmla="val 22802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1047b6b1471_6_23"/>
          <p:cNvSpPr/>
          <p:nvPr/>
        </p:nvSpPr>
        <p:spPr>
          <a:xfrm>
            <a:off x="152400" y="4895055"/>
            <a:ext cx="1130400" cy="11565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1047b6b1471_6_23"/>
          <p:cNvSpPr/>
          <p:nvPr/>
        </p:nvSpPr>
        <p:spPr>
          <a:xfrm>
            <a:off x="1159225" y="4683150"/>
            <a:ext cx="328800" cy="1401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4_Loggia">
  <a:themeElements>
    <a:clrScheme name="Gradazioni di grigio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9_Loggia">
  <a:themeElements>
    <a:clrScheme name="Gradazioni di grigio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1_Loggia">
  <a:themeElements>
    <a:clrScheme name="Gradazioni di grigio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